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authors.xml" ContentType="application/vnd.ms-powerpoint.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287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53611C-BFC9-503A-3090-4F3538016CBD}" name="DSA - Diana Steffen" initials="DS" userId="S::diana.steffen@adventistas.org::e3c5a4f6-7d96-44ef-b6ef-d61b28c0836d" providerId="AD"/>
  <p188:author id="{48031ECB-50B2-3340-A7EC-1F6E9689ED04}" name="Usuário Convidado" initials="UC" userId="S::urn:spo:anon#7d22fbba9a6e42322d5f0064f2bc1a9b5a8e13e13313c62d0bc594e82995bc3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255"/>
    <a:srgbClr val="58595B"/>
    <a:srgbClr val="84484A"/>
    <a:srgbClr val="F9F4E4"/>
    <a:srgbClr val="688A80"/>
    <a:srgbClr val="669D87"/>
    <a:srgbClr val="BC8172"/>
    <a:srgbClr val="F2A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/>
    <p:restoredTop sz="94694"/>
  </p:normalViewPr>
  <p:slideViewPr>
    <p:cSldViewPr snapToGrid="0" showGuides="1">
      <p:cViewPr varScale="1">
        <p:scale>
          <a:sx n="106" d="100"/>
          <a:sy n="106" d="100"/>
        </p:scale>
        <p:origin x="184" y="50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CD262-E989-A044-A4EF-5F3B0B10A37D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AE525-2AAB-6943-BFD7-BF58500252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93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E525-2AAB-6943-BFD7-BF585002521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06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E525-2AAB-6943-BFD7-BF585002521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22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E525-2AAB-6943-BFD7-BF585002521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49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09FF2-174D-E4BB-3B49-989A872BF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67FBF3-77B5-67FB-E1A4-ED6682401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90CBC3-463D-89D6-30D7-D1EFCB0A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7D66D-7EAB-4349-A54C-80178450067B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CFAE55-6C76-7C98-B24B-B20A8C8E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364592-127E-05FB-D3CA-772BBD29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208C-85ED-9243-B4BE-D5ED82B45F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242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4F0A2-AB33-8807-B7F8-D2536228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3835400"/>
            <a:ext cx="11850624" cy="3022601"/>
          </a:xfrm>
          <a:gradFill flip="none" rotWithShape="1"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76000">
                <a:schemeClr val="accent1">
                  <a:lumMod val="60000"/>
                  <a:alpha val="86619"/>
                </a:schemeClr>
              </a:gs>
            </a:gsLst>
            <a:lin ang="5400000" scaled="0"/>
            <a:tileRect/>
          </a:gradFill>
        </p:spPr>
        <p:txBody>
          <a:bodyPr bIns="180000"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1">
                      <a:lumMod val="50000"/>
                      <a:alpha val="80195"/>
                    </a:scheme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143392-DB41-7327-D6F6-7CCAF8456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8326"/>
          <a:stretch/>
        </p:blipFill>
        <p:spPr>
          <a:xfrm>
            <a:off x="0" y="0"/>
            <a:ext cx="34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8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6DE23-820C-B6FF-6367-4FC7E24E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634ED-045B-604C-1516-A2ACCFAE9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3A6338-E335-4BDB-D70E-0900CC62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7D66D-7EAB-4349-A54C-80178450067B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1FEBE2-1B9F-9968-87F3-98EFC8A9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9BE014-D5B5-73CE-6A93-E8336909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208C-85ED-9243-B4BE-D5ED82B45F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67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6DE23-820C-B6FF-6367-4FC7E24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82" y="365125"/>
            <a:ext cx="10352314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634ED-045B-604C-1516-A2ACCFAE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82" y="1825625"/>
            <a:ext cx="10352314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293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E808B-2D1B-5A4D-D0E2-C0E10871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424" y="770824"/>
            <a:ext cx="6194612" cy="4939834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None/>
              <a:defRPr sz="3200" i="1">
                <a:latin typeface="Georgia" panose="02040502050405020303" pitchFamily="18" charset="0"/>
              </a:defRPr>
            </a:lvl1pPr>
            <a:lvl2pPr marL="180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800"/>
            </a:lvl2pPr>
            <a:lvl3pPr marL="230400" indent="-228600" algn="l">
              <a:lnSpc>
                <a:spcPct val="100000"/>
              </a:lnSpc>
              <a:spcBef>
                <a:spcPts val="2500"/>
              </a:spcBef>
              <a:buFont typeface="Fonte do Sistema Regular"/>
              <a:buChar char="–"/>
              <a:defRPr>
                <a:solidFill>
                  <a:srgbClr val="DB8255"/>
                </a:solidFill>
              </a:defRPr>
            </a:lvl3pPr>
            <a:lvl4pPr marL="0" indent="0" algn="l">
              <a:spcAft>
                <a:spcPts val="600"/>
              </a:spcAft>
              <a:buNone/>
              <a:defRPr sz="4800" b="1" i="0">
                <a:solidFill>
                  <a:srgbClr val="84484A"/>
                </a:solidFill>
                <a:latin typeface="Franklin Gothic Demi Cond" panose="020B0603020102020204" pitchFamily="34" charset="0"/>
              </a:defRPr>
            </a:lvl4pPr>
            <a:lvl5pPr marL="0" indent="0" algn="l">
              <a:lnSpc>
                <a:spcPct val="100000"/>
              </a:lnSpc>
              <a:spcAft>
                <a:spcPts val="1200"/>
              </a:spcAft>
              <a:buNone/>
              <a:defRPr sz="3200" cap="all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32392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E808B-2D1B-5A4D-D0E2-C0E10871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072" y="807400"/>
            <a:ext cx="6422316" cy="4939834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None/>
              <a:defRPr sz="3200" i="1">
                <a:solidFill>
                  <a:schemeClr val="accent5">
                    <a:lumMod val="25000"/>
                  </a:schemeClr>
                </a:solidFill>
                <a:latin typeface="Georgia" panose="02040502050405020303" pitchFamily="18" charset="0"/>
              </a:defRPr>
            </a:lvl1pPr>
            <a:lvl2pPr marL="1800" indent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800"/>
            </a:lvl2pPr>
            <a:lvl3pPr marL="230400" indent="-228600" algn="l">
              <a:lnSpc>
                <a:spcPct val="100000"/>
              </a:lnSpc>
              <a:spcBef>
                <a:spcPts val="2500"/>
              </a:spcBef>
              <a:buFont typeface="Fonte do Sistema Regular"/>
              <a:buChar char="–"/>
              <a:defRPr sz="3200">
                <a:solidFill>
                  <a:srgbClr val="DB8255"/>
                </a:solidFill>
              </a:defRPr>
            </a:lvl3pPr>
            <a:lvl4pPr marL="0" indent="0" algn="l">
              <a:spcAft>
                <a:spcPts val="600"/>
              </a:spcAft>
              <a:buNone/>
              <a:defRPr sz="4800" b="1" i="0">
                <a:solidFill>
                  <a:srgbClr val="84484A"/>
                </a:solidFill>
                <a:latin typeface="Franklin Gothic Demi Cond" panose="020B0603020102020204" pitchFamily="34" charset="0"/>
              </a:defRPr>
            </a:lvl4pPr>
            <a:lvl5pPr marL="0" indent="0" algn="l">
              <a:lnSpc>
                <a:spcPct val="100000"/>
              </a:lnSpc>
              <a:spcAft>
                <a:spcPts val="1200"/>
              </a:spcAft>
              <a:buNone/>
              <a:defRPr sz="3200" cap="all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CA86D8-B064-6172-EE3E-482DE89A3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8326"/>
          <a:stretch/>
        </p:blipFill>
        <p:spPr>
          <a:xfrm>
            <a:off x="0" y="0"/>
            <a:ext cx="34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6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E808B-2D1B-5A4D-D0E2-C0E10871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834" y="959083"/>
            <a:ext cx="4719402" cy="493983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800">
                <a:latin typeface="+mj-lt"/>
              </a:defRPr>
            </a:lvl1pPr>
            <a:lvl2pPr marL="18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400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defRPr>
            </a:lvl2pPr>
            <a:lvl3pPr marL="230400" indent="-228600" algn="ctr">
              <a:lnSpc>
                <a:spcPct val="100000"/>
              </a:lnSpc>
              <a:spcBef>
                <a:spcPts val="2500"/>
              </a:spcBef>
              <a:buFont typeface="Fonte do Sistema Regular"/>
              <a:buChar char="–"/>
              <a:defRPr/>
            </a:lvl3pPr>
            <a:lvl4pPr marL="0" indent="0" algn="ctr">
              <a:spcAft>
                <a:spcPts val="600"/>
              </a:spcAft>
              <a:buNone/>
              <a:defRPr sz="48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603020102020204" pitchFamily="34" charset="0"/>
              </a:defRPr>
            </a:lvl4pPr>
            <a:lvl5pPr marL="0" indent="0" algn="ctr">
              <a:lnSpc>
                <a:spcPct val="100000"/>
              </a:lnSpc>
              <a:spcAft>
                <a:spcPts val="1200"/>
              </a:spcAft>
              <a:buNone/>
              <a:defRPr sz="3200" cap="all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FBE65A-A08B-91B3-9CA0-FA702468A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8326"/>
          <a:stretch/>
        </p:blipFill>
        <p:spPr>
          <a:xfrm>
            <a:off x="11850624" y="0"/>
            <a:ext cx="34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4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E808B-2D1B-5A4D-D0E2-C0E10871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63" y="959083"/>
            <a:ext cx="5257800" cy="493983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latin typeface="+mj-lt"/>
              </a:defRPr>
            </a:lvl1pPr>
            <a:lvl2pPr marL="18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400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defRPr>
            </a:lvl2pPr>
            <a:lvl3pPr marL="230400" indent="-228600" algn="ctr">
              <a:lnSpc>
                <a:spcPct val="100000"/>
              </a:lnSpc>
              <a:spcBef>
                <a:spcPts val="2500"/>
              </a:spcBef>
              <a:buFont typeface="Fonte do Sistema Regular"/>
              <a:buChar char="–"/>
              <a:defRPr/>
            </a:lvl3pPr>
            <a:lvl4pPr marL="0" indent="0" algn="ctr">
              <a:spcAft>
                <a:spcPts val="600"/>
              </a:spcAft>
              <a:buNone/>
              <a:defRPr sz="48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603020102020204" pitchFamily="34" charset="0"/>
              </a:defRPr>
            </a:lvl4pPr>
            <a:lvl5pPr marL="0" indent="0" algn="ctr">
              <a:lnSpc>
                <a:spcPct val="100000"/>
              </a:lnSpc>
              <a:spcAft>
                <a:spcPts val="1200"/>
              </a:spcAft>
              <a:buNone/>
              <a:defRPr sz="3200" cap="all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064C1AE-ECFF-D4D5-D254-69B4DEE0C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8326"/>
          <a:stretch/>
        </p:blipFill>
        <p:spPr>
          <a:xfrm>
            <a:off x="0" y="0"/>
            <a:ext cx="34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4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E808B-2D1B-5A4D-D0E2-C0E10871C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71" y="1514667"/>
            <a:ext cx="11255458" cy="171401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latin typeface="+mj-lt"/>
              </a:defRPr>
            </a:lvl1pPr>
            <a:lvl2pPr marL="18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800"/>
            </a:lvl2pPr>
            <a:lvl3pPr marL="230400" indent="-228600" algn="ctr">
              <a:lnSpc>
                <a:spcPct val="100000"/>
              </a:lnSpc>
              <a:spcBef>
                <a:spcPts val="2500"/>
              </a:spcBef>
              <a:buFont typeface="Fonte do Sistema Regular"/>
              <a:buChar char="–"/>
              <a:defRPr/>
            </a:lvl3pPr>
            <a:lvl4pPr marL="0" indent="0" algn="ctr">
              <a:spcAft>
                <a:spcPts val="600"/>
              </a:spcAft>
              <a:buNone/>
              <a:defRPr sz="4800" b="1" i="0">
                <a:solidFill>
                  <a:schemeClr val="accent4"/>
                </a:solidFill>
                <a:latin typeface="Franklin Gothic Demi Cond" panose="020B0603020102020204" pitchFamily="34" charset="0"/>
              </a:defRPr>
            </a:lvl4pPr>
            <a:lvl5pPr marL="0" indent="0" algn="ctr">
              <a:lnSpc>
                <a:spcPct val="100000"/>
              </a:lnSpc>
              <a:spcAft>
                <a:spcPts val="1200"/>
              </a:spcAft>
              <a:buNone/>
              <a:defRPr sz="3200" cap="all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00E48A-F6F2-D5EB-4E71-575D2BB55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705"/>
          <a:stretch/>
        </p:blipFill>
        <p:spPr>
          <a:xfrm>
            <a:off x="-56279" y="6713316"/>
            <a:ext cx="12304558" cy="1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81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997DF6-EEC9-E8CB-01F7-139221EE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365125"/>
            <a:ext cx="103523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BB7948-18A8-D6C6-B573-3BA577FE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486" y="1825625"/>
            <a:ext cx="103523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46CDEE-A797-C5C5-F8C8-718FA0B51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796" y="6356350"/>
            <a:ext cx="2700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D66D-7EAB-4349-A54C-80178450067B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D0181F-BE09-980F-0DF3-1223EB036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2494" y="6356350"/>
            <a:ext cx="4050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AA4439-BF68-F15B-10F6-A150B8A0A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3196" y="6356350"/>
            <a:ext cx="27006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208C-85ED-9243-B4BE-D5ED82B45F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4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5" r:id="rId5"/>
    <p:sldLayoutId id="2147483666" r:id="rId6"/>
    <p:sldLayoutId id="2147483664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>
              <a:lumMod val="75000"/>
            </a:schemeClr>
          </a:solidFill>
          <a:latin typeface="Franklin Gothic Demi Cond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73A1A-9763-903F-2F53-053009B2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5003800"/>
            <a:ext cx="11850624" cy="1854201"/>
          </a:xfrm>
        </p:spPr>
        <p:txBody>
          <a:bodyPr>
            <a:normAutofit/>
          </a:bodyPr>
          <a:lstStyle/>
          <a:p>
            <a:r>
              <a:rPr lang="pt-BR" dirty="0"/>
              <a:t>Uma Igreja Intencionalmente Acolhedora</a:t>
            </a:r>
          </a:p>
        </p:txBody>
      </p:sp>
    </p:spTree>
    <p:extLst>
      <p:ext uri="{BB962C8B-B14F-4D97-AF65-F5344CB8AC3E}">
        <p14:creationId xmlns:p14="http://schemas.microsoft.com/office/powerpoint/2010/main" val="33365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3E9EC8-90C8-03DA-CF07-38E133EA8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>
                <a:latin typeface="Georgia"/>
              </a:rPr>
              <a:t>“No lar de Lázaro encontrara Jesus muitas vezes repouso. O Salvador não tinha lar próprio; dependia da hospitalidade de amigos e discípulos; e frequentemente, quando cansado, sequioso de companhia humana, alegrara-Se de poder escapar para esse pacífico ambiente de família, longe das suspeitas e invejas dos raivosos fariseus. Ali recebia sincero acolhimento, pura e santa amizade. Ali podia falar com simplicidade e liberdade perfeitas, sabendo que Suas palavras seriam compreendidas e entesouradas.”</a:t>
            </a:r>
            <a:endParaRPr lang="pt-BR" dirty="0"/>
          </a:p>
          <a:p>
            <a:pPr marL="229870" lvl="2"/>
            <a:r>
              <a:rPr lang="pt-BR" dirty="0"/>
              <a:t>O Desejado de Todas as Nações, p. 367</a:t>
            </a:r>
          </a:p>
        </p:txBody>
      </p:sp>
    </p:spTree>
    <p:extLst>
      <p:ext uri="{BB962C8B-B14F-4D97-AF65-F5344CB8AC3E}">
        <p14:creationId xmlns:p14="http://schemas.microsoft.com/office/powerpoint/2010/main" val="39416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59C0A9-966A-0CEB-4E29-F6C2A6647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84" y="4977114"/>
            <a:ext cx="11255458" cy="1735546"/>
          </a:xfrm>
        </p:spPr>
        <p:txBody>
          <a:bodyPr>
            <a:noAutofit/>
          </a:bodyPr>
          <a:lstStyle/>
          <a:p>
            <a:pPr lvl="3"/>
            <a:r>
              <a:rPr lang="pt-BR" sz="3600" dirty="0">
                <a:solidFill>
                  <a:schemeClr val="accent1">
                    <a:lumMod val="50000"/>
                  </a:schemeClr>
                </a:solidFill>
              </a:rPr>
              <a:t>Jesus experimentou as bênçãos de pessoas intencionalmente acolhedoras e, assim, deixou o exemplo para nós hoje.</a:t>
            </a:r>
          </a:p>
        </p:txBody>
      </p:sp>
    </p:spTree>
    <p:extLst>
      <p:ext uri="{BB962C8B-B14F-4D97-AF65-F5344CB8AC3E}">
        <p14:creationId xmlns:p14="http://schemas.microsoft.com/office/powerpoint/2010/main" val="28676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A7803E-6662-EE10-E63D-52AAF4AF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4722471"/>
            <a:ext cx="11856334" cy="2135530"/>
          </a:xfr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76000">
                <a:schemeClr val="accent2">
                  <a:lumMod val="75000"/>
                </a:schemeClr>
              </a:gs>
            </a:gsLst>
            <a:lin ang="5400000" scaled="0"/>
          </a:gradFill>
        </p:spPr>
        <p:txBody>
          <a:bodyPr bIns="288000" anchor="b">
            <a:normAutofit/>
          </a:bodyPr>
          <a:lstStyle/>
          <a:p>
            <a:pPr lvl="3"/>
            <a:r>
              <a:rPr lang="pt-BR" dirty="0">
                <a:solidFill>
                  <a:schemeClr val="bg1"/>
                </a:solidFill>
              </a:rPr>
              <a:t>Como uma família saudável interage entre si?</a:t>
            </a:r>
          </a:p>
        </p:txBody>
      </p:sp>
    </p:spTree>
    <p:extLst>
      <p:ext uri="{BB962C8B-B14F-4D97-AF65-F5344CB8AC3E}">
        <p14:creationId xmlns:p14="http://schemas.microsoft.com/office/powerpoint/2010/main" val="10598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D90551-CF4C-E56D-415A-4E22C051C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121" y="218304"/>
            <a:ext cx="9695758" cy="1992461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accent3"/>
                </a:solidFill>
              </a:rPr>
              <a:t>Nós nos amamos mesmo</a:t>
            </a:r>
            <a:br>
              <a:rPr lang="pt-BR" dirty="0">
                <a:solidFill>
                  <a:schemeClr val="accent3"/>
                </a:solidFill>
              </a:rPr>
            </a:br>
            <a:r>
              <a:rPr lang="pt-BR" dirty="0">
                <a:solidFill>
                  <a:schemeClr val="accent3"/>
                </a:solidFill>
              </a:rPr>
              <a:t> em meio a desentendimentos.</a:t>
            </a:r>
          </a:p>
        </p:txBody>
      </p:sp>
    </p:spTree>
    <p:extLst>
      <p:ext uri="{BB962C8B-B14F-4D97-AF65-F5344CB8AC3E}">
        <p14:creationId xmlns:p14="http://schemas.microsoft.com/office/powerpoint/2010/main" val="14846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0AE013-1FC9-FCD5-4AA4-C4A874B81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71" y="5033371"/>
            <a:ext cx="11255458" cy="1714013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Estamos dispostos a nos reconciliar, </a:t>
            </a:r>
            <a:br>
              <a:rPr lang="pt-BR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adorar e trabalhar juntos. </a:t>
            </a:r>
          </a:p>
        </p:txBody>
      </p:sp>
    </p:spTree>
    <p:extLst>
      <p:ext uri="{BB962C8B-B14F-4D97-AF65-F5344CB8AC3E}">
        <p14:creationId xmlns:p14="http://schemas.microsoft.com/office/powerpoint/2010/main" val="34461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3CF7281-7755-275E-45E5-6F174F68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6751" y="1063257"/>
            <a:ext cx="3983759" cy="4074324"/>
          </a:xfrm>
          <a:prstGeom prst="ellipse">
            <a:avLst/>
          </a:prstGeom>
          <a:solidFill>
            <a:schemeClr val="accent1">
              <a:lumMod val="75000"/>
              <a:alpha val="87026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accent5"/>
                </a:solidFill>
              </a:rPr>
              <a:t>Não evitamos nem desprezamos os membros da família que têm personalidades peculiares ou qualidades irritantes.</a:t>
            </a:r>
          </a:p>
        </p:txBody>
      </p:sp>
    </p:spTree>
    <p:extLst>
      <p:ext uri="{BB962C8B-B14F-4D97-AF65-F5344CB8AC3E}">
        <p14:creationId xmlns:p14="http://schemas.microsoft.com/office/powerpoint/2010/main" val="8748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C9CE896-E2C3-F95A-C5D1-128E1772D815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36000">
                <a:schemeClr val="bg2">
                  <a:alpha val="0"/>
                </a:schemeClr>
              </a:gs>
              <a:gs pos="69000">
                <a:schemeClr val="bg2">
                  <a:alpha val="97034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025A44-F1E8-C9AF-D12C-9841022C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535" y="721567"/>
            <a:ext cx="4699320" cy="5414865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Participamos juntos na comunidade e servimos uns aos outros nas tarefas que precisam ser realizadas, porque é isso que uma família saudável faz.</a:t>
            </a:r>
          </a:p>
        </p:txBody>
      </p:sp>
    </p:spTree>
    <p:extLst>
      <p:ext uri="{BB962C8B-B14F-4D97-AF65-F5344CB8AC3E}">
        <p14:creationId xmlns:p14="http://schemas.microsoft.com/office/powerpoint/2010/main" val="33854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48E041-15BE-CF07-6A3E-D8895183B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52" y="380348"/>
            <a:ext cx="11255458" cy="1714013"/>
          </a:xfrm>
        </p:spPr>
        <p:txBody>
          <a:bodyPr>
            <a:normAutofit fontScale="92500" lnSpcReduction="10000"/>
          </a:bodyPr>
          <a:lstStyle/>
          <a:p>
            <a:pPr lvl="3"/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Franklin Gothic Demi Cond"/>
              </a:rPr>
              <a:t>O tipo de boas-vindas que Paulo exige não é tarefa apenas de um “ministério de recepção” ou de uma “equipe de acolhimento”, mas de toda a igreja. </a:t>
            </a:r>
          </a:p>
        </p:txBody>
      </p:sp>
    </p:spTree>
    <p:extLst>
      <p:ext uri="{BB962C8B-B14F-4D97-AF65-F5344CB8AC3E}">
        <p14:creationId xmlns:p14="http://schemas.microsoft.com/office/powerpoint/2010/main" val="15580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831FA5-BDB7-A855-9288-6ABF616A9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767" y="668503"/>
            <a:ext cx="5888182" cy="3544682"/>
          </a:xfrm>
        </p:spPr>
        <p:txBody>
          <a:bodyPr>
            <a:normAutofit fontScale="70000" lnSpcReduction="20000"/>
          </a:bodyPr>
          <a:lstStyle/>
          <a:p>
            <a:r>
              <a:rPr lang="pt-BR" i="0" dirty="0">
                <a:latin typeface="Georgia"/>
              </a:rPr>
              <a:t>"[...] </a:t>
            </a:r>
            <a:r>
              <a:rPr lang="pt-BR" dirty="0">
                <a:latin typeface="Georgia"/>
              </a:rPr>
              <a:t>fui recebida amorosamente pelo pastor Geovani, com aquele seu sorriso grande. Ele me perguntou de onde eu era e disse que ali era o meu lugar. Aquilo me marcou muito. Aquele abraço, aquele sorriso... Ele me acolheu grandemente ali na igreja. </a:t>
            </a:r>
            <a:r>
              <a:rPr lang="pt-BR" i="0" dirty="0">
                <a:latin typeface="Georgia"/>
              </a:rPr>
              <a:t>[...]</a:t>
            </a:r>
            <a:r>
              <a:rPr lang="pt-BR" dirty="0">
                <a:latin typeface="Georgia"/>
              </a:rPr>
              <a:t>” </a:t>
            </a:r>
          </a:p>
          <a:p>
            <a:pPr marL="229870" lvl="2"/>
            <a:r>
              <a:rPr lang="pt-BR" dirty="0"/>
              <a:t>Sueli Costa</a:t>
            </a:r>
          </a:p>
        </p:txBody>
      </p:sp>
    </p:spTree>
    <p:extLst>
      <p:ext uri="{BB962C8B-B14F-4D97-AF65-F5344CB8AC3E}">
        <p14:creationId xmlns:p14="http://schemas.microsoft.com/office/powerpoint/2010/main" val="8041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69953E-B260-443A-E5D5-EA0A93A2B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79" y="1537817"/>
            <a:ext cx="4719402" cy="4939834"/>
          </a:xfrm>
        </p:spPr>
        <p:txBody>
          <a:bodyPr>
            <a:normAutofit/>
          </a:bodyPr>
          <a:lstStyle/>
          <a:p>
            <a:pPr marL="1270" lvl="1"/>
            <a:r>
              <a:rPr lang="pt-BR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"Você é o sorriso e o braço divino que os abraça e acolhe. Como você gostaria de ser recebido?"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229870" lvl="2"/>
            <a:r>
              <a:rPr lang="pt-BR" dirty="0"/>
              <a:t>Juvenil Arrais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58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D4865D-A44D-9A57-2572-06019EF63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551481"/>
            <a:ext cx="4332287" cy="57550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dirty="0"/>
              <a:t>Portanto, acolham uns aos outros, como também Cristo acolheu vocês para a glória de Deus. </a:t>
            </a:r>
          </a:p>
          <a:p>
            <a:pPr lvl="2"/>
            <a:r>
              <a:rPr lang="pt-BR" dirty="0"/>
              <a:t>Romanos 15:7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F5EF8F0-E07F-73FE-CA29-F547B669B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39725" y="1663701"/>
            <a:ext cx="649287" cy="54846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65DCAFA-60C9-5CE8-9C36-337C92E89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7313" y="3644900"/>
            <a:ext cx="649287" cy="5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5FB0035-9DE4-7256-295C-D2527405B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286" y="922571"/>
            <a:ext cx="5093388" cy="4939834"/>
          </a:xfrm>
        </p:spPr>
        <p:txBody>
          <a:bodyPr>
            <a:normAutofit fontScale="85000" lnSpcReduction="10000"/>
          </a:bodyPr>
          <a:lstStyle/>
          <a:p>
            <a:r>
              <a:rPr lang="pt-BR" dirty="0">
                <a:latin typeface="Georgia"/>
              </a:rPr>
              <a:t>“O Ministério da Recepção foi uma das melhores coisas que aconteceram na minha vida. Você consegue enxergar o olhar das pessoas que vêm, sem saber o que vão encontrar.”</a:t>
            </a:r>
          </a:p>
          <a:p>
            <a:pPr lvl="2"/>
            <a:r>
              <a:rPr lang="pt-BR" dirty="0"/>
              <a:t>Nildete</a:t>
            </a:r>
          </a:p>
        </p:txBody>
      </p:sp>
    </p:spTree>
    <p:extLst>
      <p:ext uri="{BB962C8B-B14F-4D97-AF65-F5344CB8AC3E}">
        <p14:creationId xmlns:p14="http://schemas.microsoft.com/office/powerpoint/2010/main" val="37765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alpha val="17219"/>
              </a:schemeClr>
            </a:gs>
            <a:gs pos="69000">
              <a:schemeClr val="bg2">
                <a:alpha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EA431F-1717-4FE0-A554-A4A013A9E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241" y="1801565"/>
            <a:ext cx="8449518" cy="3181846"/>
          </a:xfrm>
        </p:spPr>
        <p:txBody>
          <a:bodyPr/>
          <a:lstStyle/>
          <a:p>
            <a:pPr lvl="3"/>
            <a:r>
              <a:rPr lang="pt-BR" dirty="0"/>
              <a:t>O resultado de uma comunidade cristã que realmente vive dessa forma é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 tirar o fôlego.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B52DE3-0A0A-3540-9FCE-4484B9D02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26"/>
          <a:stretch/>
        </p:blipFill>
        <p:spPr>
          <a:xfrm>
            <a:off x="0" y="0"/>
            <a:ext cx="34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733677D-8E25-86EC-1509-10AAA626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36" y="959083"/>
            <a:ext cx="5462263" cy="4939834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Sua igreja glorifica a Deus ao ser uma família, acolhendo uns aos outros como Cristo já os acolheu.</a:t>
            </a:r>
          </a:p>
        </p:txBody>
      </p:sp>
    </p:spTree>
    <p:extLst>
      <p:ext uri="{BB962C8B-B14F-4D97-AF65-F5344CB8AC3E}">
        <p14:creationId xmlns:p14="http://schemas.microsoft.com/office/powerpoint/2010/main" val="4295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6ED9D2-C620-786B-6DBC-FCEF7ACC2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478" y="821802"/>
            <a:ext cx="5375597" cy="5144367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pt-BR" dirty="0">
                <a:latin typeface="Georgia"/>
              </a:rPr>
              <a:t>“Eu louvo a Deus por minha experiência como integrante do Ministério da Recepção da Igreja Central de Curitiba. Graças a este ministério, realizo cerca de 20 estudos bíblicos. Metade destes são iniciados por meio do trabalho de recepção. Geralmente, é alguém que está estudando a Bíblia, que recebeu um folheto, que tem o Espírito Santo trabalhando no coração, ou ainda um telespectador da TV Novo Tempo, e que recebe o convite para procurar um templo adventista. Quando essas pessoas decidem visitar a igreja, é comum encontrá-las à porta do templo, parecendo descoladas e desconectadas do ambiente e da rotina daquele lugar. É neste momento que entro em ação. Vou até a pessoa, faço perguntas e iniciamos um relacionamento. Este é o momento em que lanço a minha primeira rede de </a:t>
            </a:r>
            <a:r>
              <a:rPr lang="pt-BR">
                <a:latin typeface="Georgia"/>
              </a:rPr>
              <a:t>pesca”. </a:t>
            </a:r>
            <a:endParaRPr lang="pt-BR" dirty="0">
              <a:latin typeface="Georgia"/>
            </a:endParaRPr>
          </a:p>
          <a:p>
            <a:pPr lvl="2"/>
            <a:r>
              <a:rPr lang="pt-BR" dirty="0"/>
              <a:t>Geovani Queiroz</a:t>
            </a:r>
          </a:p>
        </p:txBody>
      </p:sp>
    </p:spTree>
    <p:extLst>
      <p:ext uri="{BB962C8B-B14F-4D97-AF65-F5344CB8AC3E}">
        <p14:creationId xmlns:p14="http://schemas.microsoft.com/office/powerpoint/2010/main" val="4834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134A96-0CAA-CF7D-E3AC-D6ABD7B6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99" y="1429771"/>
            <a:ext cx="8892228" cy="3925433"/>
          </a:xfrm>
        </p:spPr>
        <p:txBody>
          <a:bodyPr/>
          <a:lstStyle/>
          <a:p>
            <a:pPr lvl="3"/>
            <a:r>
              <a:rPr lang="pt-BR" dirty="0"/>
              <a:t>A Igreja vive o desafio de ter adoradores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“dados à hospitalidade”.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018CE1-BBC1-D99D-A063-B0FD1F207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26"/>
          <a:stretch/>
        </p:blipFill>
        <p:spPr>
          <a:xfrm>
            <a:off x="11850624" y="0"/>
            <a:ext cx="341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AD009C4-B708-8B5E-88FB-F1C8FA5B7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6388" y="2537206"/>
            <a:ext cx="2119225" cy="10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FFEAEE-F750-E59D-E156-B1011ED33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706" y="957805"/>
            <a:ext cx="4452425" cy="4942390"/>
          </a:xfrm>
        </p:spPr>
        <p:txBody>
          <a:bodyPr>
            <a:normAutofit/>
          </a:bodyPr>
          <a:lstStyle/>
          <a:p>
            <a:pPr lvl="3"/>
            <a:r>
              <a:rPr lang="pt-BR" sz="3200" dirty="0"/>
              <a:t>A morte redentora de Jesus</a:t>
            </a:r>
          </a:p>
          <a:p>
            <a:pPr lvl="1"/>
            <a:r>
              <a:rPr lang="pt-BR" sz="2400" dirty="0"/>
              <a:t> cria comunidades, formando milagrosamente pessoas redimidas em igrejas que vivem como famílias umas com as outras.</a:t>
            </a:r>
          </a:p>
        </p:txBody>
      </p:sp>
    </p:spTree>
    <p:extLst>
      <p:ext uri="{BB962C8B-B14F-4D97-AF65-F5344CB8AC3E}">
        <p14:creationId xmlns:p14="http://schemas.microsoft.com/office/powerpoint/2010/main" val="31586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32267F4-9935-FC61-003F-35A56B6F4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13453"/>
            <a:ext cx="12192000" cy="1805651"/>
          </a:xfr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76000">
                <a:schemeClr val="accent1">
                  <a:lumMod val="60000"/>
                  <a:alpha val="86619"/>
                </a:schemeClr>
              </a:gs>
            </a:gsLst>
            <a:lin ang="5400000" scaled="0"/>
          </a:gradFill>
        </p:spPr>
        <p:txBody>
          <a:bodyPr/>
          <a:lstStyle/>
          <a:p>
            <a:pPr lvl="3"/>
            <a:r>
              <a:rPr lang="pt-BR" dirty="0">
                <a:solidFill>
                  <a:schemeClr val="bg1"/>
                </a:solidFill>
              </a:rPr>
              <a:t>Uma recepção acolhedora deve ser intencionalmente missionária.</a:t>
            </a:r>
          </a:p>
        </p:txBody>
      </p:sp>
    </p:spTree>
    <p:extLst>
      <p:ext uri="{BB962C8B-B14F-4D97-AF65-F5344CB8AC3E}">
        <p14:creationId xmlns:p14="http://schemas.microsoft.com/office/powerpoint/2010/main" val="1864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534154-3F38-0680-A38F-C5188CB2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868" y="0"/>
            <a:ext cx="4683904" cy="2964735"/>
          </a:xfrm>
        </p:spPr>
        <p:txBody>
          <a:bodyPr>
            <a:normAutofit/>
          </a:bodyPr>
          <a:lstStyle/>
          <a:p>
            <a:pPr marL="1270" lvl="1"/>
            <a:r>
              <a:rPr lang="pt-BR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Georgia"/>
              </a:rPr>
              <a:t>A igreja em Roma estava passando por uma tensão considerável entre cristãos.</a:t>
            </a:r>
            <a:endParaRPr lang="pt-BR">
              <a:solidFill>
                <a:schemeClr val="accent1">
                  <a:lumMod val="20000"/>
                  <a:lumOff val="80000"/>
                </a:scheme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704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4D8D667-656C-BF1A-371B-5600E142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35" y="276176"/>
            <a:ext cx="5257800" cy="4939834"/>
          </a:xfrm>
        </p:spPr>
        <p:txBody>
          <a:bodyPr/>
          <a:lstStyle/>
          <a:p>
            <a:pPr lvl="3"/>
            <a:r>
              <a:rPr lang="pt-BR" dirty="0"/>
              <a:t>Sua igreja glorifica a Deus acolhendo uns aos outros como Cristo já acolheu você?</a:t>
            </a:r>
          </a:p>
        </p:txBody>
      </p:sp>
    </p:spTree>
    <p:extLst>
      <p:ext uri="{BB962C8B-B14F-4D97-AF65-F5344CB8AC3E}">
        <p14:creationId xmlns:p14="http://schemas.microsoft.com/office/powerpoint/2010/main" val="14240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953725-7564-6245-A03F-C3C61100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076" y="702354"/>
            <a:ext cx="4901769" cy="2226041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rgbClr val="DB8255"/>
                </a:solidFill>
                <a:latin typeface="Georgia"/>
              </a:rPr>
              <a:t>As boas-vindas de Cristo </a:t>
            </a:r>
            <a:r>
              <a:rPr lang="pt-BR" dirty="0"/>
              <a:t>envolvem salvação, reconciliação e recepção na família de Deus.</a:t>
            </a:r>
          </a:p>
        </p:txBody>
      </p:sp>
    </p:spTree>
    <p:extLst>
      <p:ext uri="{BB962C8B-B14F-4D97-AF65-F5344CB8AC3E}">
        <p14:creationId xmlns:p14="http://schemas.microsoft.com/office/powerpoint/2010/main" val="13205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11E7F0-CEDF-0E34-6BFE-B01BD265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12" y="1063255"/>
            <a:ext cx="5257800" cy="4939834"/>
          </a:xfrm>
        </p:spPr>
        <p:txBody>
          <a:bodyPr/>
          <a:lstStyle/>
          <a:p>
            <a:pPr lvl="3"/>
            <a:r>
              <a:rPr lang="pt-BR" dirty="0"/>
              <a:t>O acolhimento que Cristo nos dá é a base e o modelo para o acolhimento contínuo uns dos outros.</a:t>
            </a:r>
          </a:p>
        </p:txBody>
      </p:sp>
    </p:spTree>
    <p:extLst>
      <p:ext uri="{BB962C8B-B14F-4D97-AF65-F5344CB8AC3E}">
        <p14:creationId xmlns:p14="http://schemas.microsoft.com/office/powerpoint/2010/main" val="2935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DF256CC-3FD1-23BD-DC43-17652ECF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236" y="959083"/>
            <a:ext cx="4719402" cy="4939834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accent4"/>
                </a:solidFill>
                <a:latin typeface="Franklin Gothic Demi Cond"/>
              </a:rPr>
              <a:t>E por que Cristo nos inspira a este </a:t>
            </a:r>
            <a:r>
              <a:rPr lang="pt-BR" i="1" dirty="0">
                <a:solidFill>
                  <a:schemeClr val="accent3"/>
                </a:solidFill>
                <a:latin typeface="Georgia"/>
              </a:rPr>
              <a:t>acolhimento?</a:t>
            </a:r>
            <a:endParaRPr lang="pt-BR" dirty="0">
              <a:solidFill>
                <a:schemeClr val="accent3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461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39C77"/>
      </a:accent1>
      <a:accent2>
        <a:srgbClr val="B04416"/>
      </a:accent2>
      <a:accent3>
        <a:srgbClr val="E5C0A7"/>
      </a:accent3>
      <a:accent4>
        <a:srgbClr val="FFC000"/>
      </a:accent4>
      <a:accent5>
        <a:srgbClr val="E2E2E2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C446035-F26E-44D2-BC0E-15DCD3D4F1FB}"/>
</file>

<file path=customXml/itemProps2.xml><?xml version="1.0" encoding="utf-8"?>
<ds:datastoreItem xmlns:ds="http://schemas.openxmlformats.org/officeDocument/2006/customXml" ds:itemID="{9B8BA46E-EE06-40F2-8FFA-BEC5A5663ABD}"/>
</file>

<file path=customXml/itemProps3.xml><?xml version="1.0" encoding="utf-8"?>
<ds:datastoreItem xmlns:ds="http://schemas.openxmlformats.org/officeDocument/2006/customXml" ds:itemID="{ED34C00D-03E5-43ED-BE54-57BC911C36FB}"/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661</Words>
  <Application>Microsoft Macintosh PowerPoint</Application>
  <PresentationFormat>Widescreen</PresentationFormat>
  <Paragraphs>34</Paragraphs>
  <Slides>25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Arial</vt:lpstr>
      <vt:lpstr>Calibri</vt:lpstr>
      <vt:lpstr>Fonte do Sistema Regular</vt:lpstr>
      <vt:lpstr>Franklin Gothic Book</vt:lpstr>
      <vt:lpstr>Franklin Gothic Demi Cond</vt:lpstr>
      <vt:lpstr>Georgia</vt:lpstr>
      <vt:lpstr>Tema do Office</vt:lpstr>
      <vt:lpstr>Uma Igreja Intencionalmente Acolhedora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42</cp:revision>
  <dcterms:created xsi:type="dcterms:W3CDTF">2023-07-03T17:46:49Z</dcterms:created>
  <dcterms:modified xsi:type="dcterms:W3CDTF">2024-11-19T13:02:07Z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